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68" r:id="rId5"/>
    <p:sldId id="261" r:id="rId6"/>
    <p:sldId id="266" r:id="rId7"/>
    <p:sldId id="271" r:id="rId8"/>
    <p:sldId id="267" r:id="rId9"/>
    <p:sldId id="270" r:id="rId10"/>
    <p:sldId id="272" r:id="rId11"/>
    <p:sldId id="265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74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2568f77b3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g12568f77b3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2568f77b3a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12568f77b3a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7800" lvl="0" indent="-2222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fr" sz="1800">
                <a:solidFill>
                  <a:srgbClr val="595959"/>
                </a:solidFill>
              </a:rPr>
              <a:t>Offrir une </a:t>
            </a:r>
            <a:r>
              <a:rPr lang="fr" sz="1800" b="1">
                <a:solidFill>
                  <a:srgbClr val="595959"/>
                </a:solidFill>
              </a:rPr>
              <a:t>solution unique </a:t>
            </a:r>
            <a:r>
              <a:rPr lang="fr" sz="1800">
                <a:solidFill>
                  <a:srgbClr val="595959"/>
                </a:solidFill>
              </a:rPr>
              <a:t>pour une formation académique unifiée</a:t>
            </a:r>
            <a:endParaRPr sz="1800">
              <a:solidFill>
                <a:srgbClr val="595959"/>
              </a:solidFill>
            </a:endParaRPr>
          </a:p>
          <a:p>
            <a:pPr marL="177800" lvl="0" indent="-2222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fr" sz="1800">
                <a:solidFill>
                  <a:srgbClr val="595959"/>
                </a:solidFill>
              </a:rPr>
              <a:t>Offrir un </a:t>
            </a:r>
            <a:r>
              <a:rPr lang="fr" sz="1800" b="1">
                <a:solidFill>
                  <a:srgbClr val="595959"/>
                </a:solidFill>
              </a:rPr>
              <a:t>outil pédagogique en ligne</a:t>
            </a:r>
            <a:r>
              <a:rPr lang="fr" sz="1800">
                <a:solidFill>
                  <a:srgbClr val="595959"/>
                </a:solidFill>
              </a:rPr>
              <a:t>, sans installation locale</a:t>
            </a:r>
            <a:endParaRPr sz="1800">
              <a:solidFill>
                <a:srgbClr val="595959"/>
              </a:solidFill>
            </a:endParaRPr>
          </a:p>
          <a:p>
            <a:pPr marL="177800" lvl="0" indent="-2222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fr" sz="1800">
                <a:solidFill>
                  <a:srgbClr val="595959"/>
                </a:solidFill>
              </a:rPr>
              <a:t>Créer une </a:t>
            </a:r>
            <a:r>
              <a:rPr lang="fr" sz="1800" b="1">
                <a:solidFill>
                  <a:srgbClr val="595959"/>
                </a:solidFill>
              </a:rPr>
              <a:t>communauté d’enseignants </a:t>
            </a:r>
            <a:r>
              <a:rPr lang="fr" sz="1800">
                <a:solidFill>
                  <a:srgbClr val="595959"/>
                </a:solidFill>
              </a:rPr>
              <a:t>autour d’une bibliothèque partagée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2568f77b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2568f77b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/>
              <a:t>Projets (en parler ?)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r" sz="1600"/>
              <a:t>Vittascience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r" sz="1600"/>
              <a:t>Machine virtuelle linux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r" sz="1600"/>
              <a:t>AppInventor</a:t>
            </a:r>
            <a:endParaRPr sz="16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2568f77b3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2568f77b3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780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fr" sz="1800">
                <a:solidFill>
                  <a:srgbClr val="595959"/>
                </a:solidFill>
              </a:rPr>
              <a:t>Développement de nouvelles activités (Blocs, BlocPython, …) pour créer un continuum collège lycée et garantir la progressivité pédagogique dans les apprentissages de l’algoritmique et le codage</a:t>
            </a:r>
            <a:endParaRPr sz="1800">
              <a:solidFill>
                <a:srgbClr val="595959"/>
              </a:solidFill>
            </a:endParaRPr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fr" sz="1800">
                <a:solidFill>
                  <a:srgbClr val="595959"/>
                </a:solidFill>
              </a:rPr>
              <a:t>Améliorer la bibliothèque pour le développement des usages</a:t>
            </a:r>
            <a:endParaRPr sz="1800">
              <a:solidFill>
                <a:srgbClr val="595959"/>
              </a:solidFill>
            </a:endParaRPr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Char char="●"/>
            </a:pPr>
            <a:r>
              <a:rPr lang="fr" sz="1800">
                <a:solidFill>
                  <a:srgbClr val="595959"/>
                </a:solidFill>
              </a:rPr>
              <a:t>Développer l’interopérabilité avec Moodle pour rendre naturelle l’intégration d’activités Capytale dans le LMS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57340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25e5f719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25e5f719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a.ac-paris.fr/portail/jcms/22284407_MediaPlus/utiliser-capytale-pour-des-activites-en-mathematiques-septembre" TargetMode="External"/><Relationship Id="rId7" Type="http://schemas.openxmlformats.org/officeDocument/2006/relationships/hyperlink" Target="https://pia.ac-paris.fr/portail/jcms/22133433_MediaPlus/run-construire-et-partager-facilement-une-activite-de-codage-avec-capytale" TargetMode="External"/><Relationship Id="rId2" Type="http://schemas.openxmlformats.org/officeDocument/2006/relationships/hyperlink" Target="https://pia.ac-paris.fr/portail/jcms/p2_2842265/capytale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ia.ac-paris.fr/portail/jcms/22152466_MediaPlus/run-utilisation-raisonnee-de-capytale-en-physique-chimie" TargetMode="External"/><Relationship Id="rId5" Type="http://schemas.openxmlformats.org/officeDocument/2006/relationships/hyperlink" Target="https://pia.ac-paris.fr/portail/jcms/22130981_MediaPlus/dane-run-activites-python-a-l-aide-de-jupyter-et-capytale" TargetMode="External"/><Relationship Id="rId4" Type="http://schemas.openxmlformats.org/officeDocument/2006/relationships/hyperlink" Target="https://pia.ac-paris.fr/portail/jcms/22264830_MediaPlus/utiliser-capytale-pour-des-activites-en-mathematiques-au-college-geogebra-et-mathalea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1376706" y="1289819"/>
            <a:ext cx="6390600" cy="1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fr">
                <a:solidFill>
                  <a:srgbClr val="0B5394"/>
                </a:solidFill>
              </a:rPr>
              <a:t>Capytale</a:t>
            </a:r>
            <a:endParaRPr>
              <a:solidFill>
                <a:srgbClr val="0B5394"/>
              </a:solidFill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1376700" y="3058031"/>
            <a:ext cx="6390600" cy="5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64285"/>
              <a:buNone/>
            </a:pPr>
            <a:r>
              <a:rPr lang="fr" dirty="0"/>
              <a:t>2 octobre 2023</a:t>
            </a:r>
            <a:endParaRPr dirty="0"/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054378" cy="2067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182" y="148536"/>
            <a:ext cx="1520934" cy="15209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Vidéos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Présentation </a:t>
            </a:r>
            <a:r>
              <a:rPr lang="fr-FR" dirty="0">
                <a:hlinkClick r:id="rId2"/>
              </a:rPr>
              <a:t>https://pia.ac-paris.fr/portail/jcms/p2_2842265/capytale</a:t>
            </a:r>
            <a:r>
              <a:rPr lang="fr-FR" dirty="0"/>
              <a:t> </a:t>
            </a:r>
          </a:p>
          <a:p>
            <a:r>
              <a:rPr lang="fr-FR" dirty="0"/>
              <a:t>RUN : </a:t>
            </a:r>
            <a:r>
              <a:rPr lang="fr-FR" dirty="0">
                <a:hlinkClick r:id="rId3"/>
              </a:rPr>
              <a:t>https://pia.ac-paris.fr/portail/jcms/22284407_MediaPlus/utiliser-capytale-pour-des-activites-en-mathematiques-septembre</a:t>
            </a:r>
            <a:r>
              <a:rPr lang="fr-FR" dirty="0"/>
              <a:t> </a:t>
            </a:r>
          </a:p>
          <a:p>
            <a:r>
              <a:rPr lang="fr-FR" dirty="0"/>
              <a:t>RUN : </a:t>
            </a:r>
            <a:r>
              <a:rPr lang="fr-FR" dirty="0">
                <a:hlinkClick r:id="rId4"/>
              </a:rPr>
              <a:t>https://pia.ac-paris.fr/portail/jcms/22264830_MediaPlus/utiliser-capytale-pour-des-activites-en-mathematiques-au-college-geogebra-et-mathalea</a:t>
            </a:r>
            <a:endParaRPr lang="fr-FR" dirty="0"/>
          </a:p>
          <a:p>
            <a:r>
              <a:rPr lang="fr-FR" dirty="0"/>
              <a:t>RUN : </a:t>
            </a:r>
            <a:r>
              <a:rPr lang="fr-FR" dirty="0">
                <a:hlinkClick r:id="rId5"/>
              </a:rPr>
              <a:t>https://pia.ac-paris.fr/portail/jcms/22130981_MediaPlus/dane-run-activites-python-a-l-aide-de-jupyter-et-capytale</a:t>
            </a:r>
            <a:r>
              <a:rPr lang="fr-FR" dirty="0"/>
              <a:t> </a:t>
            </a:r>
          </a:p>
          <a:p>
            <a:r>
              <a:rPr lang="fr-FR" dirty="0"/>
              <a:t>RUN : </a:t>
            </a:r>
            <a:r>
              <a:rPr lang="fr-FR" dirty="0">
                <a:hlinkClick r:id="rId6"/>
              </a:rPr>
              <a:t>https://pia.ac-paris.fr/portail/jcms/22152466_MediaPlus/run-utilisation-raisonnee-de-capytale-en-physique-chimie</a:t>
            </a:r>
            <a:endParaRPr lang="fr-FR" dirty="0"/>
          </a:p>
          <a:p>
            <a:r>
              <a:rPr lang="fr-FR" dirty="0"/>
              <a:t>RUN : </a:t>
            </a:r>
            <a:r>
              <a:rPr lang="fr-FR" dirty="0">
                <a:hlinkClick r:id="rId7"/>
              </a:rPr>
              <a:t>https://pia.ac-paris.fr/portail/jcms/22133433_MediaPlus/run-construire-et-partager-facilement-une-activite-de-codage-avec-capytale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658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fr" dirty="0">
                <a:solidFill>
                  <a:srgbClr val="0B5394"/>
                </a:solidFill>
              </a:rPr>
              <a:t>Philippe Taillard, DAN, maîtrise d’ouvrage</a:t>
            </a:r>
            <a:endParaRPr dirty="0">
              <a:solidFill>
                <a:srgbClr val="0B5394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fr" dirty="0">
                <a:solidFill>
                  <a:srgbClr val="0B5394"/>
                </a:solidFill>
              </a:rPr>
              <a:t>Dominique Cagnon, DSI, </a:t>
            </a:r>
            <a:r>
              <a:rPr lang="fr-FR" dirty="0">
                <a:solidFill>
                  <a:srgbClr val="0B5394"/>
                </a:solidFill>
              </a:rPr>
              <a:t>maîtrise d’œuvre</a:t>
            </a:r>
            <a:endParaRPr dirty="0">
              <a:solidFill>
                <a:srgbClr val="0B5394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dirty="0">
                <a:solidFill>
                  <a:srgbClr val="0B5394"/>
                </a:solidFill>
              </a:rPr>
              <a:t>Nicolas Poulain, DSI Paris, </a:t>
            </a:r>
            <a:r>
              <a:rPr lang="fr-FR" dirty="0">
                <a:solidFill>
                  <a:srgbClr val="0B5394"/>
                </a:solidFill>
              </a:rPr>
              <a:t>chef de projet</a:t>
            </a:r>
            <a:endParaRPr dirty="0">
              <a:solidFill>
                <a:srgbClr val="0B5394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dirty="0">
                <a:solidFill>
                  <a:srgbClr val="0B5394"/>
                </a:solidFill>
              </a:rPr>
              <a:t>Thomas Jaisson, DANE-DSI Paris, développement</a:t>
            </a:r>
            <a:endParaRPr dirty="0">
              <a:solidFill>
                <a:srgbClr val="0B5394"/>
              </a:solidFill>
            </a:endParaRP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fr" dirty="0">
                <a:solidFill>
                  <a:srgbClr val="0B5394"/>
                </a:solidFill>
              </a:rPr>
              <a:t>Romain Casati, DRANE Orléans-Tours, développement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" dirty="0">
                <a:solidFill>
                  <a:srgbClr val="0B5394"/>
                </a:solidFill>
              </a:rPr>
              <a:t>Maverick Chardet, DSI Paris, développement</a:t>
            </a:r>
            <a:endParaRPr dirty="0">
              <a:solidFill>
                <a:srgbClr val="0B5394"/>
              </a:solidFill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fr" dirty="0">
                <a:solidFill>
                  <a:srgbClr val="0B5394"/>
                </a:solidFill>
              </a:rPr>
              <a:t>Sarra Ben Fredj, DSI Paris, développement</a:t>
            </a:r>
          </a:p>
        </p:txBody>
      </p:sp>
      <p:sp>
        <p:nvSpPr>
          <p:cNvPr id="117" name="Google Shape;117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500" b="1" dirty="0">
                <a:solidFill>
                  <a:srgbClr val="0B5394"/>
                </a:solidFill>
              </a:rPr>
              <a:t>L’équipe projet</a:t>
            </a:r>
            <a:endParaRPr sz="2500" b="1" dirty="0">
              <a:solidFill>
                <a:srgbClr val="0B5394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56900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fr" b="1" dirty="0">
                <a:solidFill>
                  <a:srgbClr val="0B5394"/>
                </a:solidFill>
              </a:rPr>
              <a:t>Genèse de Capytale (sept. 2019)</a:t>
            </a:r>
            <a:endParaRPr b="1" dirty="0">
              <a:solidFill>
                <a:srgbClr val="0B5394"/>
              </a:solidFill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100"/>
              <a:buChar char="●"/>
            </a:pPr>
            <a:r>
              <a:rPr lang="fr" b="1">
                <a:solidFill>
                  <a:srgbClr val="0B5394"/>
                </a:solidFill>
              </a:rPr>
              <a:t>SNT</a:t>
            </a:r>
            <a:r>
              <a:rPr lang="fr">
                <a:solidFill>
                  <a:srgbClr val="0B5394"/>
                </a:solidFill>
              </a:rPr>
              <a:t> (Sciences numériques et technologie)</a:t>
            </a:r>
            <a:endParaRPr>
              <a:solidFill>
                <a:srgbClr val="0B5394"/>
              </a:solidFill>
            </a:endParaRPr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B5394"/>
              </a:buClr>
              <a:buSzPts val="2100"/>
              <a:buChar char="●"/>
            </a:pPr>
            <a:r>
              <a:rPr lang="fr" b="1">
                <a:solidFill>
                  <a:srgbClr val="0B5394"/>
                </a:solidFill>
              </a:rPr>
              <a:t>NSI</a:t>
            </a:r>
            <a:r>
              <a:rPr lang="fr">
                <a:solidFill>
                  <a:srgbClr val="0B5394"/>
                </a:solidFill>
              </a:rPr>
              <a:t> (Numérique et sciences informatiques)</a:t>
            </a:r>
            <a:endParaRPr>
              <a:solidFill>
                <a:srgbClr val="0B5394"/>
              </a:solidFill>
            </a:endParaRPr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B5394"/>
              </a:buClr>
              <a:buSzPts val="2100"/>
              <a:buChar char="●"/>
            </a:pPr>
            <a:r>
              <a:rPr lang="fr" b="1">
                <a:solidFill>
                  <a:srgbClr val="0B5394"/>
                </a:solidFill>
              </a:rPr>
              <a:t>codage informatique </a:t>
            </a:r>
            <a:r>
              <a:rPr lang="fr">
                <a:solidFill>
                  <a:srgbClr val="0B5394"/>
                </a:solidFill>
              </a:rPr>
              <a:t>dans les enseignements de :</a:t>
            </a:r>
            <a:endParaRPr>
              <a:solidFill>
                <a:srgbClr val="0B5394"/>
              </a:solidFill>
            </a:endParaRPr>
          </a:p>
          <a:p>
            <a:pPr marL="520700" lvl="1" indent="-177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B5394"/>
              </a:buClr>
              <a:buSzPts val="1800"/>
              <a:buChar char="○"/>
            </a:pPr>
            <a:r>
              <a:rPr lang="fr">
                <a:solidFill>
                  <a:srgbClr val="0B5394"/>
                </a:solidFill>
              </a:rPr>
              <a:t>mathématiques</a:t>
            </a:r>
            <a:endParaRPr>
              <a:solidFill>
                <a:srgbClr val="0B5394"/>
              </a:solidFill>
            </a:endParaRPr>
          </a:p>
          <a:p>
            <a:pPr marL="520700" lvl="1" indent="-177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B5394"/>
              </a:buClr>
              <a:buSzPts val="1800"/>
              <a:buChar char="○"/>
            </a:pPr>
            <a:r>
              <a:rPr lang="fr">
                <a:solidFill>
                  <a:srgbClr val="0B5394"/>
                </a:solidFill>
              </a:rPr>
              <a:t>physique-chimie</a:t>
            </a:r>
            <a:endParaRPr>
              <a:solidFill>
                <a:srgbClr val="0B5394"/>
              </a:solidFill>
            </a:endParaRPr>
          </a:p>
          <a:p>
            <a:pPr marL="520700" lvl="1" indent="-177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B5394"/>
              </a:buClr>
              <a:buSzPts val="1800"/>
              <a:buChar char="○"/>
            </a:pPr>
            <a:r>
              <a:rPr lang="fr">
                <a:solidFill>
                  <a:srgbClr val="0B5394"/>
                </a:solidFill>
              </a:rPr>
              <a:t>sciences de l’ingénieur</a:t>
            </a:r>
            <a:endParaRPr>
              <a:solidFill>
                <a:srgbClr val="0B5394"/>
              </a:solidFill>
            </a:endParaRPr>
          </a:p>
          <a:p>
            <a:pPr marL="520700" lvl="1" indent="-177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B5394"/>
              </a:buClr>
              <a:buSzPts val="1800"/>
              <a:buChar char="○"/>
            </a:pPr>
            <a:r>
              <a:rPr lang="fr">
                <a:solidFill>
                  <a:srgbClr val="0B5394"/>
                </a:solidFill>
              </a:rPr>
              <a:t>SVT</a:t>
            </a:r>
            <a:endParaRPr>
              <a:solidFill>
                <a:srgbClr val="0B5394"/>
              </a:solidFill>
            </a:endParaRPr>
          </a:p>
          <a:p>
            <a:pPr marL="177800" lvl="0" indent="-3810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b="11063"/>
          <a:stretch/>
        </p:blipFill>
        <p:spPr>
          <a:xfrm>
            <a:off x="4206239" y="3129461"/>
            <a:ext cx="3917225" cy="1176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387900" y="583549"/>
            <a:ext cx="8520600" cy="140457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  <a:p>
            <a:pPr lvl="0" algn="l"/>
            <a:r>
              <a:rPr lang="fr-FR" sz="2800" b="1" dirty="0">
                <a:solidFill>
                  <a:srgbClr val="0B5394"/>
                </a:solidFill>
              </a:rPr>
              <a:t>Capytale est un studio de création et de partage d’activités pédagogiques pour l’apprentissage du codage</a:t>
            </a:r>
            <a:endParaRPr sz="2800" b="1" dirty="0">
              <a:solidFill>
                <a:srgbClr val="0B5394"/>
              </a:solidFill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470400" y="2122379"/>
            <a:ext cx="8355600" cy="18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>
              <a:buClr>
                <a:schemeClr val="accent1">
                  <a:lumMod val="50000"/>
                </a:schemeClr>
              </a:buClr>
              <a:buAutoNum type="arabicPeriod"/>
            </a:pPr>
            <a:r>
              <a:rPr lang="fr-FR" sz="1800" dirty="0">
                <a:solidFill>
                  <a:srgbClr val="0B5394"/>
                </a:solidFill>
              </a:rPr>
              <a:t>Un environnement de travail </a:t>
            </a:r>
            <a:r>
              <a:rPr lang="fr-FR" sz="1800" b="1" dirty="0">
                <a:solidFill>
                  <a:srgbClr val="0B5394"/>
                </a:solidFill>
              </a:rPr>
              <a:t>standardisé</a:t>
            </a:r>
            <a:r>
              <a:rPr lang="fr-FR" sz="1800" dirty="0">
                <a:solidFill>
                  <a:srgbClr val="0B5394"/>
                </a:solidFill>
              </a:rPr>
              <a:t> et adapté aux besoins de l’enseignement</a:t>
            </a:r>
          </a:p>
          <a:p>
            <a:pPr marL="342900" lvl="0" indent="-342900">
              <a:buClr>
                <a:schemeClr val="accent1">
                  <a:lumMod val="50000"/>
                </a:schemeClr>
              </a:buClr>
              <a:buAutoNum type="arabicPeriod"/>
            </a:pPr>
            <a:r>
              <a:rPr lang="fr-FR" sz="1800" dirty="0">
                <a:solidFill>
                  <a:srgbClr val="0B5394"/>
                </a:solidFill>
              </a:rPr>
              <a:t>Un service accessible </a:t>
            </a:r>
            <a:r>
              <a:rPr lang="fr-FR" sz="1800" b="1" dirty="0">
                <a:solidFill>
                  <a:srgbClr val="0B5394"/>
                </a:solidFill>
              </a:rPr>
              <a:t>sans installation </a:t>
            </a:r>
            <a:r>
              <a:rPr lang="fr-FR" sz="1800" dirty="0">
                <a:solidFill>
                  <a:srgbClr val="0B5394"/>
                </a:solidFill>
              </a:rPr>
              <a:t>avec un simple navigateur web</a:t>
            </a:r>
          </a:p>
          <a:p>
            <a:pPr marL="342900" lvl="0" indent="-342900">
              <a:buClr>
                <a:schemeClr val="accent1">
                  <a:lumMod val="50000"/>
                </a:schemeClr>
              </a:buClr>
              <a:buAutoNum type="arabicPeriod"/>
            </a:pPr>
            <a:r>
              <a:rPr lang="fr-FR" sz="1800" dirty="0">
                <a:solidFill>
                  <a:srgbClr val="0B5394"/>
                </a:solidFill>
              </a:rPr>
              <a:t>Une </a:t>
            </a:r>
            <a:r>
              <a:rPr lang="fr-FR" sz="1800" b="1" dirty="0">
                <a:solidFill>
                  <a:srgbClr val="0B5394"/>
                </a:solidFill>
              </a:rPr>
              <a:t>communauté d’enseignants </a:t>
            </a:r>
            <a:r>
              <a:rPr lang="fr-FR" sz="1800" dirty="0">
                <a:solidFill>
                  <a:srgbClr val="0B5394"/>
                </a:solidFill>
              </a:rPr>
              <a:t>qui participent à une bibliothèque d'activités partagées sous licence libre</a:t>
            </a:r>
          </a:p>
          <a:p>
            <a:pPr marL="342900" lvl="0" indent="-342900">
              <a:buClr>
                <a:schemeClr val="accent1">
                  <a:lumMod val="50000"/>
                </a:schemeClr>
              </a:buClr>
              <a:buAutoNum type="arabicPeriod"/>
            </a:pPr>
            <a:r>
              <a:rPr lang="fr-FR" sz="1800" dirty="0">
                <a:solidFill>
                  <a:srgbClr val="0B5394"/>
                </a:solidFill>
              </a:rPr>
              <a:t>Un </a:t>
            </a:r>
            <a:r>
              <a:rPr lang="fr-FR" sz="1800" b="1" dirty="0">
                <a:solidFill>
                  <a:srgbClr val="0B5394"/>
                </a:solidFill>
              </a:rPr>
              <a:t>commun numérique </a:t>
            </a:r>
            <a:r>
              <a:rPr lang="fr-FR" sz="1800" dirty="0">
                <a:solidFill>
                  <a:srgbClr val="0B5394"/>
                </a:solidFill>
              </a:rPr>
              <a:t>entièrement souverain et respectueux du RGPD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Capytale est conçu pour répondre à 5 exigences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3785621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>
              <a:lnSpc>
                <a:spcPct val="100000"/>
              </a:lnSpc>
              <a:buClr>
                <a:schemeClr val="accent1">
                  <a:lumMod val="50000"/>
                </a:schemeClr>
              </a:buClr>
              <a:buAutoNum type="arabicPeriod"/>
            </a:pPr>
            <a:r>
              <a:rPr lang="fr-FR" dirty="0">
                <a:solidFill>
                  <a:srgbClr val="0B5394"/>
                </a:solidFill>
              </a:rPr>
              <a:t>Proposer une sélection d’outils adaptés aux besoins pédagogiques autour du codage pour les enseignements scientifiques : codage par bloc, langages de programmation, simulation, modélisation, systèmes d’exploitation, etc.</a:t>
            </a:r>
          </a:p>
          <a:p>
            <a:pPr marL="342900">
              <a:lnSpc>
                <a:spcPct val="100000"/>
              </a:lnSpc>
              <a:buClr>
                <a:schemeClr val="accent1">
                  <a:lumMod val="50000"/>
                </a:schemeClr>
              </a:buClr>
              <a:buAutoNum type="arabicPeriod"/>
            </a:pPr>
            <a:r>
              <a:rPr lang="fr-FR" dirty="0">
                <a:solidFill>
                  <a:srgbClr val="0B5394"/>
                </a:solidFill>
              </a:rPr>
              <a:t>Fluidifier au maximum les échanges pédagogiques enseignant ↔ élèves (distribution des activités aux élèves avec consignes, rendu des productions des élèves, corrections et commentaires des productions) </a:t>
            </a:r>
          </a:p>
          <a:p>
            <a:pPr marL="342900">
              <a:lnSpc>
                <a:spcPct val="100000"/>
              </a:lnSpc>
              <a:buClr>
                <a:schemeClr val="accent1">
                  <a:lumMod val="50000"/>
                </a:schemeClr>
              </a:buClr>
              <a:buAutoNum type="arabicPeriod"/>
            </a:pPr>
            <a:r>
              <a:rPr lang="fr-FR" dirty="0">
                <a:solidFill>
                  <a:srgbClr val="0B5394"/>
                </a:solidFill>
              </a:rPr>
              <a:t>Permettre de travailler en classe comme à la maison, sur tout périphérique depuis un simple navigateur et sans aucune installation locale</a:t>
            </a:r>
          </a:p>
          <a:p>
            <a:pPr marL="342900">
              <a:lnSpc>
                <a:spcPct val="100000"/>
              </a:lnSpc>
              <a:buClr>
                <a:schemeClr val="accent1">
                  <a:lumMod val="50000"/>
                </a:schemeClr>
              </a:buClr>
              <a:buAutoNum type="arabicPeriod"/>
            </a:pPr>
            <a:r>
              <a:rPr lang="fr-FR" dirty="0">
                <a:solidFill>
                  <a:srgbClr val="0B5394"/>
                </a:solidFill>
              </a:rPr>
              <a:t>Faciliter les échanges entre pairs dans le cadre d’un réseau d’utilisateurs et autour d’une bibliothèque de partage de contenus (communauté d’enseignants créateurs de ressources pédagogiques)</a:t>
            </a:r>
          </a:p>
          <a:p>
            <a:pPr marL="342900">
              <a:lnSpc>
                <a:spcPct val="100000"/>
              </a:lnSpc>
              <a:buClr>
                <a:schemeClr val="accent1">
                  <a:lumMod val="50000"/>
                </a:schemeClr>
              </a:buClr>
              <a:buAutoNum type="arabicPeriod"/>
            </a:pPr>
            <a:r>
              <a:rPr lang="fr-FR" dirty="0">
                <a:solidFill>
                  <a:srgbClr val="0B5394"/>
                </a:solidFill>
              </a:rPr>
              <a:t>Disposer d’un outil pérenne, institutionnel, souverain, de confiance et respectueux du RGPD.</a:t>
            </a:r>
          </a:p>
        </p:txBody>
      </p:sp>
    </p:spTree>
    <p:extLst>
      <p:ext uri="{BB962C8B-B14F-4D97-AF65-F5344CB8AC3E}">
        <p14:creationId xmlns:p14="http://schemas.microsoft.com/office/powerpoint/2010/main" val="1305638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/>
        </p:nvSpPr>
        <p:spPr>
          <a:xfrm>
            <a:off x="537200" y="170825"/>
            <a:ext cx="85221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500" b="1" dirty="0">
                <a:solidFill>
                  <a:srgbClr val="0B5394"/>
                </a:solidFill>
              </a:rPr>
              <a:t>Les activités de codage en 2022</a:t>
            </a:r>
            <a:endParaRPr sz="2500" b="1" dirty="0">
              <a:solidFill>
                <a:srgbClr val="0B5394"/>
              </a:solidFill>
            </a:endParaRPr>
          </a:p>
        </p:txBody>
      </p:sp>
      <p:pic>
        <p:nvPicPr>
          <p:cNvPr id="93" name="Google Shape;93;p19"/>
          <p:cNvPicPr preferRelativeResize="0"/>
          <p:nvPr/>
        </p:nvPicPr>
        <p:blipFill rotWithShape="1">
          <a:blip r:embed="rId3">
            <a:alphaModFix/>
          </a:blip>
          <a:srcRect b="1240"/>
          <a:stretch/>
        </p:blipFill>
        <p:spPr>
          <a:xfrm>
            <a:off x="637308" y="1201872"/>
            <a:ext cx="7788260" cy="3397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 rotWithShape="1">
          <a:blip r:embed="rId4"/>
          <a:srcRect l="36269" t="30109" r="56268" b="63622"/>
          <a:stretch/>
        </p:blipFill>
        <p:spPr bwMode="auto">
          <a:xfrm>
            <a:off x="1489360" y="3006436"/>
            <a:ext cx="725105" cy="7827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B5394"/>
                </a:solidFill>
              </a:rPr>
              <a:t>Les activités pour</a:t>
            </a:r>
            <a:br>
              <a:rPr lang="fr-FR" b="1" dirty="0">
                <a:solidFill>
                  <a:srgbClr val="0B5394"/>
                </a:solidFill>
              </a:rPr>
            </a:br>
            <a:r>
              <a:rPr lang="fr-FR" b="1" dirty="0">
                <a:solidFill>
                  <a:srgbClr val="0B5394"/>
                </a:solidFill>
              </a:rPr>
              <a:t>les STIM en sept. 2023</a:t>
            </a:r>
            <a:br>
              <a:rPr lang="fr-FR" b="1" dirty="0">
                <a:solidFill>
                  <a:srgbClr val="0B5394"/>
                </a:solidFill>
              </a:rPr>
            </a:br>
            <a:endParaRPr lang="fr-FR" dirty="0"/>
          </a:p>
        </p:txBody>
      </p:sp>
      <p:pic>
        <p:nvPicPr>
          <p:cNvPr id="4" name="Image 3"/>
          <p:cNvPicPr/>
          <p:nvPr/>
        </p:nvPicPr>
        <p:blipFill rotWithShape="1">
          <a:blip r:embed="rId2"/>
          <a:srcRect t="8889"/>
          <a:stretch/>
        </p:blipFill>
        <p:spPr bwMode="auto">
          <a:xfrm>
            <a:off x="4267195" y="9679"/>
            <a:ext cx="4641277" cy="513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29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Usage par l’enseignant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25554" y="1048570"/>
            <a:ext cx="8520600" cy="4062620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>
              <a:lnSpc>
                <a:spcPct val="100000"/>
              </a:lnSpc>
              <a:buClr>
                <a:schemeClr val="accent1">
                  <a:lumMod val="50000"/>
                </a:schemeClr>
              </a:buClr>
              <a:buAutoNum type="arabicPeriod"/>
            </a:pPr>
            <a:r>
              <a:rPr lang="fr-FR" dirty="0">
                <a:solidFill>
                  <a:srgbClr val="0B5394"/>
                </a:solidFill>
              </a:rPr>
              <a:t>L’enseignant commence par créer une activité avec une consigne</a:t>
            </a:r>
          </a:p>
          <a:p>
            <a:pPr marL="342900">
              <a:lnSpc>
                <a:spcPct val="100000"/>
              </a:lnSpc>
              <a:buClr>
                <a:schemeClr val="accent1">
                  <a:lumMod val="50000"/>
                </a:schemeClr>
              </a:buClr>
              <a:buAutoNum type="arabicPeriod"/>
            </a:pPr>
            <a:r>
              <a:rPr lang="fr-FR" dirty="0">
                <a:solidFill>
                  <a:srgbClr val="0B5394"/>
                </a:solidFill>
              </a:rPr>
              <a:t>Ensuite, il la diffuse en communiquant un code de partage à ses élèves qui vont pouvoir travailler sur une copie personnelle</a:t>
            </a:r>
          </a:p>
          <a:p>
            <a:pPr marL="342900">
              <a:lnSpc>
                <a:spcPct val="100000"/>
              </a:lnSpc>
              <a:buClr>
                <a:schemeClr val="accent1">
                  <a:lumMod val="50000"/>
                </a:schemeClr>
              </a:buClr>
              <a:buAutoNum type="arabicPeriod"/>
            </a:pPr>
            <a:endParaRPr lang="fr-FR" dirty="0">
              <a:solidFill>
                <a:srgbClr val="0B5394"/>
              </a:solidFill>
            </a:endParaRPr>
          </a:p>
          <a:p>
            <a:pPr marL="342900">
              <a:lnSpc>
                <a:spcPct val="100000"/>
              </a:lnSpc>
              <a:buClr>
                <a:schemeClr val="accent1">
                  <a:lumMod val="50000"/>
                </a:schemeClr>
              </a:buClr>
              <a:buAutoNum type="arabicPeriod"/>
            </a:pPr>
            <a:endParaRPr lang="fr-FR" dirty="0">
              <a:solidFill>
                <a:srgbClr val="0B5394"/>
              </a:solidFill>
            </a:endParaRPr>
          </a:p>
          <a:p>
            <a:pPr marL="342900">
              <a:lnSpc>
                <a:spcPct val="100000"/>
              </a:lnSpc>
              <a:buClr>
                <a:schemeClr val="accent1">
                  <a:lumMod val="50000"/>
                </a:schemeClr>
              </a:buClr>
              <a:buAutoNum type="arabicPeriod"/>
            </a:pPr>
            <a:endParaRPr lang="fr-FR" dirty="0">
              <a:solidFill>
                <a:srgbClr val="0B5394"/>
              </a:solidFill>
            </a:endParaRPr>
          </a:p>
          <a:p>
            <a:pPr marL="342900">
              <a:lnSpc>
                <a:spcPct val="100000"/>
              </a:lnSpc>
              <a:buClr>
                <a:schemeClr val="accent1">
                  <a:lumMod val="50000"/>
                </a:schemeClr>
              </a:buClr>
              <a:buAutoNum type="arabicPeriod"/>
            </a:pPr>
            <a:endParaRPr lang="fr-FR" dirty="0">
              <a:solidFill>
                <a:srgbClr val="0B5394"/>
              </a:solidFill>
            </a:endParaRPr>
          </a:p>
          <a:p>
            <a:pPr marL="342900">
              <a:lnSpc>
                <a:spcPct val="100000"/>
              </a:lnSpc>
              <a:buClr>
                <a:schemeClr val="accent1">
                  <a:lumMod val="50000"/>
                </a:schemeClr>
              </a:buClr>
              <a:buAutoNum type="arabicPeriod"/>
            </a:pPr>
            <a:endParaRPr lang="fr-FR" dirty="0">
              <a:solidFill>
                <a:srgbClr val="0B5394"/>
              </a:solidFill>
            </a:endParaRPr>
          </a:p>
          <a:p>
            <a:pPr marL="342900">
              <a:lnSpc>
                <a:spcPct val="100000"/>
              </a:lnSpc>
              <a:buClr>
                <a:schemeClr val="accent1">
                  <a:lumMod val="50000"/>
                </a:schemeClr>
              </a:buClr>
              <a:buAutoNum type="arabicPeriod"/>
            </a:pPr>
            <a:endParaRPr lang="fr-FR" dirty="0">
              <a:solidFill>
                <a:srgbClr val="0B5394"/>
              </a:solidFill>
            </a:endParaRPr>
          </a:p>
          <a:p>
            <a:pPr marL="342900">
              <a:lnSpc>
                <a:spcPct val="100000"/>
              </a:lnSpc>
              <a:buClr>
                <a:schemeClr val="accent1">
                  <a:lumMod val="50000"/>
                </a:schemeClr>
              </a:buClr>
              <a:buAutoNum type="arabicPeriod"/>
            </a:pPr>
            <a:endParaRPr lang="fr-FR" dirty="0">
              <a:solidFill>
                <a:srgbClr val="0B5394"/>
              </a:solidFill>
            </a:endParaRPr>
          </a:p>
          <a:p>
            <a:pPr marL="342900">
              <a:lnSpc>
                <a:spcPct val="100000"/>
              </a:lnSpc>
              <a:buClr>
                <a:schemeClr val="accent1">
                  <a:lumMod val="50000"/>
                </a:schemeClr>
              </a:buClr>
              <a:buAutoNum type="arabicPeriod"/>
            </a:pPr>
            <a:endParaRPr lang="fr-FR" dirty="0">
              <a:solidFill>
                <a:srgbClr val="0B5394"/>
              </a:solidFill>
            </a:endParaRPr>
          </a:p>
          <a:p>
            <a:pPr marL="342900">
              <a:lnSpc>
                <a:spcPct val="100000"/>
              </a:lnSpc>
              <a:buClr>
                <a:schemeClr val="accent1">
                  <a:lumMod val="50000"/>
                </a:schemeClr>
              </a:buClr>
              <a:buAutoNum type="arabicPeriod"/>
            </a:pPr>
            <a:endParaRPr lang="fr-FR" dirty="0">
              <a:solidFill>
                <a:srgbClr val="0B5394"/>
              </a:solidFill>
            </a:endParaRPr>
          </a:p>
          <a:p>
            <a:pPr marL="342900">
              <a:lnSpc>
                <a:spcPct val="100000"/>
              </a:lnSpc>
              <a:buClr>
                <a:schemeClr val="accent1">
                  <a:lumMod val="50000"/>
                </a:schemeClr>
              </a:buClr>
              <a:buAutoNum type="arabicPeriod"/>
            </a:pPr>
            <a:r>
              <a:rPr lang="fr-FR" dirty="0">
                <a:solidFill>
                  <a:srgbClr val="0B5394"/>
                </a:solidFill>
              </a:rPr>
              <a:t>Le tableau de bord de l’enseignant permet ensuite d’accéder aux copies rendues par les élèves pour les corriger, annoter et évaluer.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606" y="2018671"/>
            <a:ext cx="4689001" cy="235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011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FR" b="1" dirty="0">
                <a:solidFill>
                  <a:srgbClr val="0B5394"/>
                </a:solidFill>
              </a:rPr>
              <a:t>Audience et déploiement en sept. 2023</a:t>
            </a:r>
          </a:p>
        </p:txBody>
      </p:sp>
      <p:pic>
        <p:nvPicPr>
          <p:cNvPr id="4" name="Image1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14559" y="1463732"/>
            <a:ext cx="5212831" cy="2803468"/>
          </a:xfrm>
          <a:prstGeom prst="rect">
            <a:avLst/>
          </a:prstGeom>
        </p:spPr>
      </p:pic>
      <p:pic>
        <p:nvPicPr>
          <p:cNvPr id="5" name="Image6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5591926" y="1070610"/>
            <a:ext cx="3240374" cy="364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75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/>
        </p:nvSpPr>
        <p:spPr>
          <a:xfrm>
            <a:off x="539075" y="427875"/>
            <a:ext cx="8522100" cy="954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fr-FR" sz="2500" b="1" dirty="0">
                <a:solidFill>
                  <a:srgbClr val="0B5394"/>
                </a:solidFill>
              </a:rPr>
              <a:t>Capytale, commun numérique de la stratégie numérique pour l’éducation 2023-2027</a:t>
            </a:r>
          </a:p>
        </p:txBody>
      </p:sp>
      <p:sp>
        <p:nvSpPr>
          <p:cNvPr id="99" name="Google Shape;99;p20"/>
          <p:cNvSpPr txBox="1"/>
          <p:nvPr/>
        </p:nvSpPr>
        <p:spPr>
          <a:xfrm>
            <a:off x="430388" y="1725338"/>
            <a:ext cx="8236800" cy="267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5250" lvl="0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100"/>
            </a:pPr>
            <a:r>
              <a:rPr lang="fr" sz="1800" dirty="0">
                <a:solidFill>
                  <a:srgbClr val="0B5394"/>
                </a:solidFill>
              </a:rPr>
              <a:t>Feuille de route :</a:t>
            </a:r>
          </a:p>
          <a:p>
            <a:pPr marL="95250" lvl="0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100"/>
            </a:pPr>
            <a:endParaRPr lang="fr" sz="1800" dirty="0">
              <a:solidFill>
                <a:srgbClr val="0B5394"/>
              </a:solidFill>
            </a:endParaRPr>
          </a:p>
          <a:p>
            <a:pPr marL="381000" lvl="0" indent="-285750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100"/>
              <a:buFont typeface="Arial" panose="020B0604020202020204" pitchFamily="34" charset="0"/>
              <a:buChar char="•"/>
            </a:pPr>
            <a:r>
              <a:rPr lang="fr" sz="1800" dirty="0">
                <a:solidFill>
                  <a:srgbClr val="0B5394"/>
                </a:solidFill>
              </a:rPr>
              <a:t>Continuer à étoffer l’offre d’activités de codage pour offrir un service complet et continu pour les STIM sur l’ensemble du second degré</a:t>
            </a:r>
            <a:endParaRPr sz="1800" dirty="0">
              <a:solidFill>
                <a:srgbClr val="0B5394"/>
              </a:solidFill>
            </a:endParaRPr>
          </a:p>
          <a:p>
            <a:pPr marL="381000" lvl="0" indent="-285750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100"/>
              <a:buFont typeface="Arial" panose="020B0604020202020204" pitchFamily="34" charset="0"/>
              <a:buChar char="•"/>
            </a:pPr>
            <a:r>
              <a:rPr lang="fr" sz="1800" dirty="0">
                <a:solidFill>
                  <a:srgbClr val="0B5394"/>
                </a:solidFill>
              </a:rPr>
              <a:t>Mettre en place l’auto-correction et l’évaluation automatique</a:t>
            </a:r>
            <a:endParaRPr sz="1800" dirty="0">
              <a:solidFill>
                <a:srgbClr val="0B5394"/>
              </a:solidFill>
            </a:endParaRPr>
          </a:p>
          <a:p>
            <a:pPr marL="381000" lvl="0" indent="-285750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100"/>
              <a:buFont typeface="Arial" panose="020B0604020202020204" pitchFamily="34" charset="0"/>
              <a:buChar char="•"/>
            </a:pPr>
            <a:r>
              <a:rPr lang="fr" sz="1800" dirty="0">
                <a:solidFill>
                  <a:srgbClr val="0B5394"/>
                </a:solidFill>
              </a:rPr>
              <a:t>Améliorer et enrichir la bibliothèque</a:t>
            </a:r>
            <a:endParaRPr sz="1800" dirty="0">
              <a:solidFill>
                <a:srgbClr val="0B5394"/>
              </a:solidFill>
            </a:endParaRPr>
          </a:p>
          <a:p>
            <a:pPr marL="381000" lvl="0" indent="-285750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100"/>
              <a:buFont typeface="Arial" panose="020B0604020202020204" pitchFamily="34" charset="0"/>
              <a:buChar char="•"/>
            </a:pPr>
            <a:r>
              <a:rPr lang="fr" sz="1800" dirty="0">
                <a:solidFill>
                  <a:srgbClr val="0B5394"/>
                </a:solidFill>
              </a:rPr>
              <a:t>Mettre en place l’interopérabilité Capytale-ELEA et Capytale-magistère pour permettre l’intégration en un clic d’activités de codage dans un cours ou une formation</a:t>
            </a:r>
            <a:endParaRPr sz="1800" dirty="0">
              <a:solidFill>
                <a:srgbClr val="0B53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01594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638</Words>
  <Application>Microsoft Office PowerPoint</Application>
  <PresentationFormat>Affichage à l'écran (16:9)</PresentationFormat>
  <Paragraphs>72</Paragraphs>
  <Slides>11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4" baseType="lpstr">
      <vt:lpstr>Arial</vt:lpstr>
      <vt:lpstr>Calibri</vt:lpstr>
      <vt:lpstr>Simple Light</vt:lpstr>
      <vt:lpstr>Capytale</vt:lpstr>
      <vt:lpstr>Genèse de Capytale (sept. 2019)</vt:lpstr>
      <vt:lpstr> Capytale est un studio de création et de partage d’activités pédagogiques pour l’apprentissage du codage</vt:lpstr>
      <vt:lpstr>Capytale est conçu pour répondre à 5 exigences</vt:lpstr>
      <vt:lpstr>Présentation PowerPoint</vt:lpstr>
      <vt:lpstr>Les activités pour les STIM en sept. 2023 </vt:lpstr>
      <vt:lpstr>Usage par l’enseignant</vt:lpstr>
      <vt:lpstr>Audience et déploiement en sept. 2023</vt:lpstr>
      <vt:lpstr>Présentation PowerPoint</vt:lpstr>
      <vt:lpstr>Vidéos</vt:lpstr>
      <vt:lpstr>L’équipe projet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Capytale</dc:title>
  <dc:creator>Taillard Philippe</dc:creator>
  <cp:lastModifiedBy>lau fouillard</cp:lastModifiedBy>
  <cp:revision>18</cp:revision>
  <dcterms:modified xsi:type="dcterms:W3CDTF">2023-10-04T04:45:57Z</dcterms:modified>
</cp:coreProperties>
</file>